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1" r:id="rId2"/>
    <p:sldId id="275" r:id="rId3"/>
    <p:sldId id="280" r:id="rId4"/>
    <p:sldId id="277" r:id="rId5"/>
    <p:sldId id="287" r:id="rId6"/>
    <p:sldId id="278" r:id="rId7"/>
    <p:sldId id="279" r:id="rId8"/>
    <p:sldId id="290" r:id="rId9"/>
    <p:sldId id="284" r:id="rId10"/>
    <p:sldId id="285" r:id="rId11"/>
    <p:sldId id="291" r:id="rId12"/>
    <p:sldId id="289" r:id="rId13"/>
    <p:sldId id="295" r:id="rId14"/>
    <p:sldId id="292" r:id="rId15"/>
    <p:sldId id="293" r:id="rId16"/>
    <p:sldId id="296" r:id="rId17"/>
    <p:sldId id="294" r:id="rId18"/>
    <p:sldId id="288" r:id="rId19"/>
    <p:sldId id="276" r:id="rId20"/>
    <p:sldId id="266" r:id="rId21"/>
    <p:sldId id="257" r:id="rId22"/>
    <p:sldId id="274" r:id="rId23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 varScale="1">
        <p:scale>
          <a:sx n="225" d="100"/>
          <a:sy n="225" d="100"/>
        </p:scale>
        <p:origin x="364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71B04-9CB6-4A09-8D37-97453EDD796A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188E5-DB18-4154-9ADF-956565789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64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23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90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70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86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5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31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188E5-DB18-4154-9ADF-956565789A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79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12/07/2022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9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2.jp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3.jp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customXml" Target="../ink/ink2.xml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F843F-17B2-FDEE-90D4-23B456593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45EC18-A67D-7127-7637-B169EF8AD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6C54E7C-A590-0F3A-A317-B1646E906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1" y="-112947"/>
            <a:ext cx="2493433" cy="34001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329BA6-006D-7BAA-B40B-16E41E2C62E2}"/>
              </a:ext>
            </a:extLst>
          </p:cNvPr>
          <p:cNvSpPr txBox="1"/>
          <p:nvPr/>
        </p:nvSpPr>
        <p:spPr>
          <a:xfrm>
            <a:off x="1714234" y="207434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57705-3133-E6F1-91A8-69F6F73B6F47}"/>
              </a:ext>
            </a:extLst>
          </p:cNvPr>
          <p:cNvSpPr txBox="1"/>
          <p:nvPr/>
        </p:nvSpPr>
        <p:spPr>
          <a:xfrm>
            <a:off x="329938" y="1858287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0B4409-65AF-50E7-C7E7-F3DE4E0B91FF}"/>
              </a:ext>
            </a:extLst>
          </p:cNvPr>
          <p:cNvSpPr txBox="1"/>
          <p:nvPr/>
        </p:nvSpPr>
        <p:spPr>
          <a:xfrm>
            <a:off x="219872" y="1879457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36259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8" r="14394" b="16275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8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" t="4564" r="9195" b="4241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193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11385" r="29715" b="-15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92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9" t="177" r="4847" b="-17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930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87" t="-2705" r="9487" b="2462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2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6193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Guerra </a:t>
            </a:r>
            <a:r>
              <a:rPr lang="pt-BR" sz="500" b="1" dirty="0" err="1">
                <a:latin typeface="Poor Richard" panose="02080502050505020702" pitchFamily="18" charset="0"/>
              </a:rPr>
              <a:t>Galática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Shiryu de Dragão estiver em jogo, durante a fase principal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um token           neste personagem.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Meteoro de </a:t>
            </a:r>
            <a:r>
              <a:rPr lang="pt-BR" sz="500" b="1" dirty="0" err="1">
                <a:latin typeface="Poor Richard" panose="02080502050505020702" pitchFamily="18" charset="0"/>
              </a:rPr>
              <a:t>Pégasus</a:t>
            </a:r>
            <a:endParaRPr lang="pt-BR" sz="500" b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Ataque Expansível (3)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0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6" y="2343624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70970" y="2526889"/>
            <a:ext cx="20390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67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7795" r="21317" b="1207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40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4" t="19053" r="1042" b="20507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8" r="22398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11208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SEIYA DE PEGASUS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3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8643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616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36388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144568"/>
            <a:ext cx="10038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Por Athena?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Afinidade (</a:t>
            </a:r>
            <a:r>
              <a:rPr lang="pt-BR" sz="500" b="1" dirty="0" err="1">
                <a:latin typeface="Poor Richard" panose="02080502050505020702" pitchFamily="18" charset="0"/>
              </a:rPr>
              <a:t>Saori</a:t>
            </a:r>
            <a:r>
              <a:rPr lang="pt-BR" sz="500" b="1" dirty="0">
                <a:latin typeface="Poor Richard" panose="02080502050505020702" pitchFamily="18" charset="0"/>
              </a:rPr>
              <a:t> </a:t>
            </a:r>
            <a:r>
              <a:rPr lang="pt-BR" sz="500" b="1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) – Aposte (1)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Coloque 2            / Coloque 1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85050"/>
            <a:ext cx="14991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Turbilhão de Pegasus</a:t>
            </a:r>
            <a:br>
              <a:rPr lang="pt-BR" sz="5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Aposte (1) – Coloque 1            sobre o alvo / Coloque 1           </a:t>
            </a:r>
            <a:br>
              <a:rPr lang="pt-BR" sz="500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sobre o alvo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3" y="2531949"/>
            <a:ext cx="81125" cy="860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DA5B2F-F460-34AD-AEF3-E6B947FF2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32" y="2341475"/>
            <a:ext cx="88636" cy="88636"/>
          </a:xfrm>
          <a:prstGeom prst="rect">
            <a:avLst/>
          </a:prstGeom>
        </p:spPr>
      </p:pic>
      <p:pic>
        <p:nvPicPr>
          <p:cNvPr id="3" name="Imagem 2" descr="Imagem em preto e branco&#10;&#10;Descrição gerada automaticamente">
            <a:extLst>
              <a:ext uri="{FF2B5EF4-FFF2-40B4-BE49-F238E27FC236}">
                <a16:creationId xmlns:a16="http://schemas.microsoft.com/office/drawing/2014/main" id="{708A20C1-8618-E458-2ABF-AC1CB6A5C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77" y="2541959"/>
            <a:ext cx="149225" cy="1492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D5481-0DFA-17E3-90BC-68B39AC177FB}"/>
              </a:ext>
            </a:extLst>
          </p:cNvPr>
          <p:cNvSpPr txBox="1"/>
          <p:nvPr/>
        </p:nvSpPr>
        <p:spPr>
          <a:xfrm>
            <a:off x="1763826" y="2531652"/>
            <a:ext cx="21833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F548597-5F34-EAD9-7A9A-7C8C917E1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4" y="2341475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73845B-FB82-8E4F-EEFD-081DC3A2C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5" y="2531949"/>
            <a:ext cx="81125" cy="86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452AD21-A394-0D52-5D36-0814FE821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4" y="2531949"/>
            <a:ext cx="81125" cy="860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8FC1719-3F9C-4EFB-A4D2-70709F571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5" y="2607530"/>
            <a:ext cx="88636" cy="8863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1A8336E-4614-E2E7-0C47-D8821A125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30" y="2601122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0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t="27411" r="16074"/>
          <a:stretch/>
        </p:blipFill>
        <p:spPr>
          <a:xfrm>
            <a:off x="-1" y="0"/>
            <a:ext cx="2268537" cy="3168650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73227D5-214A-A14E-0E31-3C5A4F605834}"/>
              </a:ext>
            </a:extLst>
          </p:cNvPr>
          <p:cNvSpPr txBox="1"/>
          <p:nvPr/>
        </p:nvSpPr>
        <p:spPr>
          <a:xfrm>
            <a:off x="219873" y="237065"/>
            <a:ext cx="1676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CORRIDA MALUCA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B06C27-557C-6A06-F135-CBA4CB9FBAF9}"/>
              </a:ext>
            </a:extLst>
          </p:cNvPr>
          <p:cNvSpPr txBox="1"/>
          <p:nvPr/>
        </p:nvSpPr>
        <p:spPr>
          <a:xfrm>
            <a:off x="329938" y="1854054"/>
            <a:ext cx="9589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Item Volátil - Lendário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E67638-2E36-33C7-EDD4-8E2C22B7179E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356CC6-D14E-72EA-38FE-90165CA60B2D}"/>
              </a:ext>
            </a:extLst>
          </p:cNvPr>
          <p:cNvSpPr txBox="1"/>
          <p:nvPr/>
        </p:nvSpPr>
        <p:spPr>
          <a:xfrm>
            <a:off x="215205" y="2131616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Todos os jogadores </a:t>
            </a:r>
            <a:r>
              <a:rPr lang="pt-BR" sz="500" dirty="0" err="1">
                <a:latin typeface="Poor Richard" panose="02080502050505020702" pitchFamily="18" charset="0"/>
              </a:rPr>
              <a:t>reembaralham</a:t>
            </a:r>
            <a:r>
              <a:rPr lang="pt-BR" sz="500" dirty="0">
                <a:latin typeface="Poor Richard" panose="02080502050505020702" pitchFamily="18" charset="0"/>
              </a:rPr>
              <a:t> suas mãos, as cartas em jogo,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suas pedras de recompensa e também as cartas da pilha de descarte em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seu deck e recomeçam o jogo.</a:t>
            </a:r>
          </a:p>
          <a:p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Cada jogador deverá fazer seis apostas. Para cada aposta que perder,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uma pedra de recompensa a menos deverá ser colocada em jogo.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Pelo menos uma pedra de recompensa deverá ser colocada para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cada jogador.</a:t>
            </a:r>
          </a:p>
        </p:txBody>
      </p:sp>
    </p:spTree>
    <p:extLst>
      <p:ext uri="{BB962C8B-B14F-4D97-AF65-F5344CB8AC3E}">
        <p14:creationId xmlns:p14="http://schemas.microsoft.com/office/powerpoint/2010/main" val="14255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1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26" name="Imagem 2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68F348C-1DF1-592F-1C40-10BA85FB1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27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D0BC2AC-1354-1F4C-882F-28BD7A9EC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D26CB71-D838-9060-9CAC-53A97F2B1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26325CBE-5BDB-E06C-17EB-31C517F0E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7 | 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395502D-FDDD-8AE9-604F-7BEAF878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1AA4D7-0F2F-876F-1D61-3AA039A85E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DCFF699-E617-FA7F-3224-E8315114F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869844A7-3A3D-7B8D-6838-8DC1F068D9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17" y="1894642"/>
            <a:ext cx="123111" cy="123111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BECE6203-474B-AB52-B727-9B3C6E2B0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52" y="1894641"/>
            <a:ext cx="123111" cy="123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155B7D-5E24-2D92-BA83-27F326F9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60" y="1909775"/>
            <a:ext cx="103492" cy="968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5E42205-00D4-4EA9-C78F-9FD47522B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51" y="1902947"/>
            <a:ext cx="113841" cy="1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 descr="Foto preta e branca de uma janela&#10;&#10;Descrição gerada automaticamente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ABFB6DB0-4620-BDDB-3A72-F42611A31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5FDC98-8E7A-2BB8-FBB0-F48060D4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7367CD-F947-23C6-68C1-3D542D90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4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681749CD-DAF5-EF4A-2E8B-F4C2D8EE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8" cy="3093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8BFF10-7C02-1F9E-8164-0C1AFBF83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036F9840-F1F0-E9FB-21D9-155532B0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0058" y="450056"/>
            <a:ext cx="3168652" cy="2268539"/>
          </a:xfrm>
          <a:prstGeom prst="rect">
            <a:avLst/>
          </a:prstGeom>
        </p:spPr>
      </p:pic>
      <p:pic>
        <p:nvPicPr>
          <p:cNvPr id="14" name="Imagem 13" descr="Tela preta com letras brancas&#10;&#10;Descrição gerada automaticamente com confiança média">
            <a:extLst>
              <a:ext uri="{FF2B5EF4-FFF2-40B4-BE49-F238E27FC236}">
                <a16:creationId xmlns:a16="http://schemas.microsoft.com/office/drawing/2014/main" id="{627E4F0B-1391-6B6C-24B5-1A29876A0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27A427-80B4-EBE1-CF35-29653D900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94"/>
            <a:ext cx="2268537" cy="30934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68DDDC8-7C77-8F0E-A5B9-F58E9438C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04308AE3-0118-2DCD-E78B-936BA0A2B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014510F-EDF0-544F-42C7-634C0F92C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15" y="1702064"/>
            <a:ext cx="88636" cy="886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DC96AF-B518-35BC-3056-F02D409E6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68" y="1952295"/>
            <a:ext cx="88636" cy="886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D1213E5-8D3F-70B4-65C3-E639BB05C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9" y="1908440"/>
            <a:ext cx="88636" cy="88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39D895-27E2-D7AF-4B6E-85CFB3A3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07" y="1716618"/>
            <a:ext cx="88636" cy="8863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39F9B4E-F9B7-441C-8364-AF0A3188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1" y="1731963"/>
            <a:ext cx="88636" cy="8863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CA61FB7-7844-9007-B785-707276108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" y="1687645"/>
            <a:ext cx="88636" cy="886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E64E70-E17C-9BC3-6700-902CCEFB5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25" y="1226939"/>
            <a:ext cx="88636" cy="88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C5A683B-4BF7-37BD-5049-53B6B86BBB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52" y="1348052"/>
            <a:ext cx="88636" cy="8863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EF6FCD-4F4A-5D78-306A-A06DCEA0C7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1" y="1599009"/>
            <a:ext cx="88636" cy="8863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637D385-CA1B-B41A-2D32-41E05D03A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8" y="1486032"/>
            <a:ext cx="88636" cy="8863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3B46C1-CF8A-CA68-B35E-95D2F6F82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525324"/>
            <a:ext cx="88636" cy="8863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0C7E146-AE2F-C799-3C8D-B69D6DEC79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67" y="1255977"/>
            <a:ext cx="88636" cy="8863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F6F2F94-D62A-0B8B-9CEA-7EE0032AB1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1" y="1436688"/>
            <a:ext cx="88636" cy="88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CC03A58-9045-485B-8B88-AECF1B0BDF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" y="1643327"/>
            <a:ext cx="88636" cy="886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9ACE4FE-2A72-E314-0CB6-F6FFB95FD4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0" y="1021821"/>
            <a:ext cx="88636" cy="8863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9A22944-7220-9CEE-BFB1-E4355DD1A7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" y="1332839"/>
            <a:ext cx="88636" cy="8863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AA27618-77AD-E4CA-2D78-F83A7DB56B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15" y="1680635"/>
            <a:ext cx="88636" cy="8863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F44396B-246D-2F35-BF1F-5F302413B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99" y="1288521"/>
            <a:ext cx="88636" cy="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06E674F5-9885-380B-3332-0E7E410D8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23090" r="8149" b="1599"/>
          <a:stretch/>
        </p:blipFill>
        <p:spPr>
          <a:xfrm>
            <a:off x="-1" y="5607"/>
            <a:ext cx="2268539" cy="316865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AA87619-AEBB-0A08-7247-DBCBFA786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" b="725"/>
          <a:stretch/>
        </p:blipFill>
        <p:spPr>
          <a:xfrm>
            <a:off x="0" y="1"/>
            <a:ext cx="2268537" cy="3168650"/>
          </a:xfrm>
          <a:prstGeom prst="rect">
            <a:avLst/>
          </a:prstGeom>
        </p:spPr>
      </p:pic>
      <p:pic>
        <p:nvPicPr>
          <p:cNvPr id="9" name="Imagem 8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0B5503BA-EF09-1285-CC0F-474EA44B9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4"/>
            <a:ext cx="2268538" cy="309346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57FDC9B-38B6-CE4F-03C3-B1C67EFEC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205" y="188136"/>
            <a:ext cx="319680" cy="3196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240735-C1DA-FBCA-EBBF-CD60A61AABD9}"/>
              </a:ext>
            </a:extLst>
          </p:cNvPr>
          <p:cNvSpPr txBox="1"/>
          <p:nvPr/>
        </p:nvSpPr>
        <p:spPr>
          <a:xfrm>
            <a:off x="452703" y="237065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SAORI KIDO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C3E28F-4425-9A32-0891-88DD2CEC4A23}"/>
              </a:ext>
            </a:extLst>
          </p:cNvPr>
          <p:cNvSpPr txBox="1"/>
          <p:nvPr/>
        </p:nvSpPr>
        <p:spPr>
          <a:xfrm>
            <a:off x="1697302" y="232832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Poor Richard" panose="02080502050505020702" pitchFamily="18" charset="0"/>
              </a:rPr>
              <a:t>6 | 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C8C383-E205-FDEF-B236-84274D4F6D0A}"/>
              </a:ext>
            </a:extLst>
          </p:cNvPr>
          <p:cNvSpPr txBox="1"/>
          <p:nvPr/>
        </p:nvSpPr>
        <p:spPr>
          <a:xfrm>
            <a:off x="329938" y="1854054"/>
            <a:ext cx="6238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Deusa Atena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F5F0FA9-EE9D-351C-5FAE-01AC30884EF8}"/>
              </a:ext>
            </a:extLst>
          </p:cNvPr>
          <p:cNvSpPr txBox="1"/>
          <p:nvPr/>
        </p:nvSpPr>
        <p:spPr>
          <a:xfrm>
            <a:off x="219872" y="1870991"/>
            <a:ext cx="2471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dirty="0">
                <a:latin typeface="Poor Richard" panose="02080502050505020702" pitchFamily="18" charset="0"/>
              </a:rPr>
              <a:t>V1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F6139D-71AA-7997-C26C-D47CE0900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0" y="2454392"/>
            <a:ext cx="1697302" cy="8000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6F33B8A-54DE-9672-DB24-AF12EFFE415C}"/>
              </a:ext>
            </a:extLst>
          </p:cNvPr>
          <p:cNvSpPr txBox="1"/>
          <p:nvPr/>
        </p:nvSpPr>
        <p:spPr>
          <a:xfrm>
            <a:off x="215205" y="209351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Aura de Atena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Efeito Líder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Todo dano recebido por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pode ser redirecionado para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um Cavaleiro de Bronze. </a:t>
            </a:r>
            <a:r>
              <a:rPr lang="pt-BR" sz="500" dirty="0" err="1">
                <a:latin typeface="Poor Richard" panose="02080502050505020702" pitchFamily="18" charset="0"/>
              </a:rPr>
              <a:t>Saori</a:t>
            </a:r>
            <a:r>
              <a:rPr lang="pt-BR" sz="500" dirty="0">
                <a:latin typeface="Poor Richard" panose="02080502050505020702" pitchFamily="18" charset="0"/>
              </a:rPr>
              <a:t> </a:t>
            </a:r>
            <a:r>
              <a:rPr lang="pt-BR" sz="500" dirty="0" err="1">
                <a:latin typeface="Poor Richard" panose="02080502050505020702" pitchFamily="18" charset="0"/>
              </a:rPr>
              <a:t>Kido</a:t>
            </a:r>
            <a:r>
              <a:rPr lang="pt-BR" sz="500" dirty="0">
                <a:latin typeface="Poor Richard" panose="02080502050505020702" pitchFamily="18" charset="0"/>
              </a:rPr>
              <a:t> e todos os Cavaleiros de Bronze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tornam imunes a </a:t>
            </a:r>
            <a:r>
              <a:rPr lang="pt-BR" sz="500" dirty="0" err="1">
                <a:latin typeface="Poor Richard" panose="02080502050505020702" pitchFamily="18" charset="0"/>
              </a:rPr>
              <a:t>Debuffs</a:t>
            </a:r>
            <a:endParaRPr lang="pt-BR" sz="500" dirty="0">
              <a:latin typeface="Poor Richard" panose="02080502050505020702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5B6FB0A-F584-F4D2-7BBE-5479F519BA79}"/>
              </a:ext>
            </a:extLst>
          </p:cNvPr>
          <p:cNvSpPr txBox="1"/>
          <p:nvPr/>
        </p:nvSpPr>
        <p:spPr>
          <a:xfrm>
            <a:off x="215205" y="2479955"/>
            <a:ext cx="16962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" b="1" dirty="0">
                <a:latin typeface="Poor Richard" panose="02080502050505020702" pitchFamily="18" charset="0"/>
              </a:rPr>
              <a:t>Benção de Nike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A próxima ação que cause dano do Cavaleiro de Bronze alvo irá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causar 3 pontos extras.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C82D1F-3521-7824-22DC-DC0D9A4E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" y="2526854"/>
            <a:ext cx="81125" cy="8604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AF723A96-A638-8E3D-692A-145EFAE59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2" y="2526366"/>
            <a:ext cx="81125" cy="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602</Words>
  <Application>Microsoft Office PowerPoint</Application>
  <PresentationFormat>Personalizar</PresentationFormat>
  <Paragraphs>115</Paragraphs>
  <Slides>22</Slides>
  <Notes>10</Notes>
  <HiddenSlides>8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28</cp:revision>
  <dcterms:created xsi:type="dcterms:W3CDTF">2022-06-30T18:07:17Z</dcterms:created>
  <dcterms:modified xsi:type="dcterms:W3CDTF">2022-07-12T22:11:52Z</dcterms:modified>
</cp:coreProperties>
</file>